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7" r:id="rId3"/>
    <p:sldId id="300" r:id="rId4"/>
    <p:sldId id="301" r:id="rId5"/>
    <p:sldId id="302" r:id="rId6"/>
    <p:sldId id="299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0" r:id="rId25"/>
    <p:sldId id="321" r:id="rId26"/>
    <p:sldId id="32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26" autoAdjust="0"/>
    <p:restoredTop sz="94660"/>
  </p:normalViewPr>
  <p:slideViewPr>
    <p:cSldViewPr snapToGrid="0">
      <p:cViewPr varScale="1">
        <p:scale>
          <a:sx n="80" d="100"/>
          <a:sy n="80" d="100"/>
        </p:scale>
        <p:origin x="3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Havo 4 Lesbrief Vervoer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65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4176" y="609600"/>
            <a:ext cx="9601200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opdracht 5.15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9731" y="2121456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 </a:t>
            </a:r>
          </a:p>
          <a:p>
            <a:r>
              <a:rPr lang="nl-NL" sz="2500" dirty="0" smtClean="0"/>
              <a:t>Lees paragraaf 5.4 de arbeidsmarkt werkt niet perfect.</a:t>
            </a:r>
          </a:p>
          <a:p>
            <a:r>
              <a:rPr lang="nl-NL" sz="2500" dirty="0" smtClean="0"/>
              <a:t>Kom je er niet uit?</a:t>
            </a:r>
          </a:p>
          <a:p>
            <a:r>
              <a:rPr lang="nl-NL" sz="2500" dirty="0" smtClean="0"/>
              <a:t>Lees eerdere stukken theorie of steek je vinger op.</a:t>
            </a:r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8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7" y="262729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460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2427"/>
          <a:stretch/>
        </p:blipFill>
        <p:spPr>
          <a:xfrm>
            <a:off x="0" y="0"/>
            <a:ext cx="12192000" cy="86139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6975"/>
          <a:stretch/>
        </p:blipFill>
        <p:spPr>
          <a:xfrm>
            <a:off x="0" y="-1"/>
            <a:ext cx="12192000" cy="165652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3826"/>
          <a:stretch/>
        </p:blipFill>
        <p:spPr>
          <a:xfrm>
            <a:off x="0" y="0"/>
            <a:ext cx="12192000" cy="206734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312407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77730"/>
            <a:ext cx="4214191" cy="4043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57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5.15 t/m 5.19</a:t>
            </a:r>
          </a:p>
          <a:p>
            <a:pPr marL="0" indent="0">
              <a:buNone/>
            </a:pPr>
            <a:r>
              <a:rPr lang="nl-NL" sz="2500" dirty="0" smtClean="0"/>
              <a:t>De </a:t>
            </a:r>
            <a:r>
              <a:rPr lang="nl-NL" sz="2500" dirty="0" smtClean="0"/>
              <a:t>perfecte arbeidsmarkt.</a:t>
            </a:r>
          </a:p>
          <a:p>
            <a:pPr marL="0" indent="0">
              <a:buNone/>
            </a:pPr>
            <a:r>
              <a:rPr lang="nl-NL" sz="2500" dirty="0" smtClean="0"/>
              <a:t>De arbeidsmarkt is werkt niet perfect.</a:t>
            </a:r>
          </a:p>
          <a:p>
            <a:pPr marL="0" indent="0">
              <a:buNone/>
            </a:pPr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96635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bepaald hoeveel er gevraagd en aangeboden wordt?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5688" y="1930400"/>
            <a:ext cx="9088244" cy="4559609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Wat hebben we tot nu toe gezien?</a:t>
            </a:r>
          </a:p>
          <a:p>
            <a:r>
              <a:rPr lang="nl-NL" sz="2500" dirty="0" smtClean="0"/>
              <a:t>Wat bepaald de uiteindelijke hoeveelheid vraag en aanbod naar vrachtwagenchauffeurs?</a:t>
            </a:r>
          </a:p>
          <a:p>
            <a:r>
              <a:rPr lang="nl-NL" sz="2500" dirty="0" smtClean="0"/>
              <a:t>Het evenwichtsloon.</a:t>
            </a:r>
          </a:p>
          <a:p>
            <a:r>
              <a:rPr lang="nl-NL" sz="2500" dirty="0" smtClean="0"/>
              <a:t>Waar </a:t>
            </a:r>
            <a:r>
              <a:rPr lang="nl-NL" sz="2500" dirty="0" err="1" smtClean="0"/>
              <a:t>Qa</a:t>
            </a:r>
            <a:r>
              <a:rPr lang="nl-NL" sz="2500" dirty="0" smtClean="0"/>
              <a:t> en </a:t>
            </a:r>
            <a:r>
              <a:rPr lang="nl-NL" sz="2500" dirty="0" err="1" smtClean="0"/>
              <a:t>Qv</a:t>
            </a:r>
            <a:r>
              <a:rPr lang="nl-NL" sz="2500" dirty="0" smtClean="0"/>
              <a:t> elkaar kruisen.</a:t>
            </a:r>
          </a:p>
          <a:p>
            <a:r>
              <a:rPr lang="nl-NL" sz="2500" dirty="0" smtClean="0"/>
              <a:t>In opdracht 5.11 was dit loon: 25.000</a:t>
            </a:r>
          </a:p>
          <a:p>
            <a:r>
              <a:rPr lang="nl-NL" sz="2500" dirty="0" smtClean="0"/>
              <a:t>Toch zou het kunnen dat over een bepaalde periode dit evenwicht niet meer bij een loon ligt van 25.000.</a:t>
            </a:r>
          </a:p>
          <a:p>
            <a:r>
              <a:rPr lang="nl-NL" sz="2500" dirty="0" smtClean="0"/>
              <a:t>Hoe kan dat?</a:t>
            </a:r>
          </a:p>
          <a:p>
            <a:r>
              <a:rPr lang="nl-NL" sz="2500" dirty="0" smtClean="0"/>
              <a:t>De </a:t>
            </a:r>
            <a:r>
              <a:rPr lang="nl-NL" sz="2500" dirty="0" err="1" smtClean="0"/>
              <a:t>Qa</a:t>
            </a:r>
            <a:r>
              <a:rPr lang="nl-NL" sz="2500" dirty="0" smtClean="0"/>
              <a:t> en </a:t>
            </a:r>
            <a:r>
              <a:rPr lang="nl-NL" sz="2500" dirty="0" err="1" smtClean="0"/>
              <a:t>Qv</a:t>
            </a:r>
            <a:r>
              <a:rPr lang="nl-NL" sz="2500" dirty="0" smtClean="0"/>
              <a:t> lijn verschuiven, waardoor ook het evenwicht verschuift.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0943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beïnvloed de vraag (</a:t>
            </a:r>
            <a:r>
              <a:rPr lang="nl-NL" dirty="0" err="1" smtClean="0"/>
              <a:t>Qv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Wat hadden we gezien:</a:t>
            </a:r>
          </a:p>
          <a:p>
            <a:r>
              <a:rPr lang="nl-NL" sz="2500" dirty="0" smtClean="0"/>
              <a:t>De stand van de economie</a:t>
            </a:r>
          </a:p>
          <a:p>
            <a:r>
              <a:rPr lang="nl-NL" sz="2500" dirty="0" smtClean="0"/>
              <a:t>Technologische ontwikkeling</a:t>
            </a:r>
          </a:p>
          <a:p>
            <a:r>
              <a:rPr lang="nl-NL" sz="2500" dirty="0" smtClean="0"/>
              <a:t>Globalisering</a:t>
            </a:r>
          </a:p>
          <a:p>
            <a:r>
              <a:rPr lang="nl-NL" sz="2500" dirty="0" smtClean="0"/>
              <a:t>Alternatief vervoer.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62788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beïnvloed het aanbod (</a:t>
            </a:r>
            <a:r>
              <a:rPr lang="nl-NL" dirty="0" err="1" smtClean="0"/>
              <a:t>Qa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55821"/>
            <a:ext cx="8596668" cy="4585541"/>
          </a:xfrm>
        </p:spPr>
        <p:txBody>
          <a:bodyPr>
            <a:noAutofit/>
          </a:bodyPr>
          <a:lstStyle/>
          <a:p>
            <a:r>
              <a:rPr lang="nl-NL" sz="2400" dirty="0" smtClean="0"/>
              <a:t>Wanneer gaan mensen met pensioen.</a:t>
            </a:r>
          </a:p>
          <a:p>
            <a:r>
              <a:rPr lang="nl-NL" sz="2400" dirty="0" smtClean="0"/>
              <a:t>Wat zijn de lonen in andere sectoren.</a:t>
            </a:r>
          </a:p>
          <a:p>
            <a:r>
              <a:rPr lang="nl-NL" sz="2400" dirty="0" smtClean="0"/>
              <a:t>Hoe hoog is de participatiegraad.</a:t>
            </a:r>
          </a:p>
          <a:p>
            <a:r>
              <a:rPr lang="nl-NL" sz="2400" dirty="0" smtClean="0"/>
              <a:t>Wat was de participatiegraad?</a:t>
            </a:r>
          </a:p>
          <a:p>
            <a:r>
              <a:rPr lang="nl-NL" sz="2400" dirty="0" smtClean="0"/>
              <a:t>Het gedeelte van de bevolking tussen de 15 en 67 die werkt in verhouding tot de totale bevolking tussen de 15 en 67.</a:t>
            </a:r>
          </a:p>
          <a:p>
            <a:r>
              <a:rPr lang="nl-NL" sz="2400" dirty="0" smtClean="0"/>
              <a:t>Deze stijgt wanneer: meer vrouwen gaan werken bijvoorbeeld door betaalbare kinderopvang.</a:t>
            </a:r>
          </a:p>
          <a:p>
            <a:r>
              <a:rPr lang="nl-NL" sz="2400" dirty="0" smtClean="0"/>
              <a:t>Deze daalt wanneer: jongeren langer naar school gaan.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88633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Laten we samen kijken naar figuur 5.11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199368"/>
            <a:ext cx="6241774" cy="5658632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We werken met </a:t>
            </a:r>
            <a:r>
              <a:rPr lang="nl-NL" sz="2500" dirty="0" err="1" smtClean="0"/>
              <a:t>Qv</a:t>
            </a:r>
            <a:r>
              <a:rPr lang="nl-NL" sz="2500" dirty="0" smtClean="0"/>
              <a:t> en </a:t>
            </a:r>
            <a:r>
              <a:rPr lang="nl-NL" sz="2500" dirty="0" err="1" smtClean="0"/>
              <a:t>Qa</a:t>
            </a:r>
            <a:r>
              <a:rPr lang="nl-NL" sz="2500" dirty="0" smtClean="0"/>
              <a:t> </a:t>
            </a:r>
          </a:p>
          <a:p>
            <a:r>
              <a:rPr lang="nl-NL" sz="2500" dirty="0" smtClean="0"/>
              <a:t>Komt een loon van 25.000</a:t>
            </a:r>
          </a:p>
          <a:p>
            <a:r>
              <a:rPr lang="nl-NL" sz="2500" dirty="0" smtClean="0"/>
              <a:t>Waren er bedrijven bereid 40.000 loon te betalen?</a:t>
            </a:r>
          </a:p>
          <a:p>
            <a:r>
              <a:rPr lang="nl-NL" sz="2500" dirty="0" smtClean="0"/>
              <a:t>Ja vraag was daar 5.000</a:t>
            </a:r>
          </a:p>
          <a:p>
            <a:r>
              <a:rPr lang="nl-NL" sz="2500" dirty="0" smtClean="0"/>
              <a:t>Waren er chauffeurs bereid voor 20.000 te werken?</a:t>
            </a:r>
          </a:p>
          <a:p>
            <a:r>
              <a:rPr lang="nl-NL" sz="2500" dirty="0" smtClean="0"/>
              <a:t>Ja, aanbod was 10.000</a:t>
            </a:r>
          </a:p>
          <a:p>
            <a:r>
              <a:rPr lang="nl-NL" sz="2500" dirty="0" smtClean="0"/>
              <a:t>Cq! Soms hoeven bedrijven minder te betalen dan dat ze bereid waren, soms krijgen chauffeurs meer dan waarvoor ze bereid waren te werken.</a:t>
            </a:r>
          </a:p>
          <a:p>
            <a:r>
              <a:rPr lang="nl-NL" sz="2500" dirty="0" smtClean="0"/>
              <a:t>Er ontstaat een </a:t>
            </a:r>
            <a:r>
              <a:rPr lang="nl-NL" sz="2500" dirty="0" smtClean="0"/>
              <a:t>werkgever</a:t>
            </a:r>
            <a:r>
              <a:rPr lang="nl-NL" sz="2500" dirty="0" smtClean="0"/>
              <a:t> </a:t>
            </a:r>
            <a:r>
              <a:rPr lang="nl-NL" sz="2500" dirty="0" smtClean="0"/>
              <a:t>en </a:t>
            </a:r>
            <a:r>
              <a:rPr lang="nl-NL" sz="2500" dirty="0" smtClean="0"/>
              <a:t>werknemer surplus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Deze = maximaal in de evenwichtssituatie.</a:t>
            </a:r>
          </a:p>
          <a:p>
            <a:endParaRPr lang="nl-NL" sz="25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9008" y="1199368"/>
            <a:ext cx="6042992" cy="565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49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perfecte arbeidsmarkt voldoet aan volledige mededingen.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29389" y="1756611"/>
            <a:ext cx="8744613" cy="4284751"/>
          </a:xfrm>
        </p:spPr>
        <p:txBody>
          <a:bodyPr>
            <a:noAutofit/>
          </a:bodyPr>
          <a:lstStyle/>
          <a:p>
            <a:r>
              <a:rPr lang="nl-NL" sz="2500" dirty="0" smtClean="0"/>
              <a:t>Type product?</a:t>
            </a:r>
          </a:p>
          <a:p>
            <a:r>
              <a:rPr lang="nl-NL" sz="2500" dirty="0" smtClean="0"/>
              <a:t>Homogeen (in de ogen van de consument hetzelfde)</a:t>
            </a:r>
          </a:p>
          <a:p>
            <a:r>
              <a:rPr lang="nl-NL" sz="2500" dirty="0" smtClean="0"/>
              <a:t>Hoeveelheid aanbieders?</a:t>
            </a:r>
          </a:p>
          <a:p>
            <a:r>
              <a:rPr lang="nl-NL" sz="2500" dirty="0" smtClean="0"/>
              <a:t>Veel.</a:t>
            </a:r>
          </a:p>
          <a:p>
            <a:r>
              <a:rPr lang="nl-NL" sz="2500" dirty="0" smtClean="0"/>
              <a:t>Is het mogelijk vrij toe of uit te treden in de markt?</a:t>
            </a:r>
          </a:p>
          <a:p>
            <a:r>
              <a:rPr lang="nl-NL" sz="2500" dirty="0" smtClean="0"/>
              <a:t>Vrije toe en uittreding tot de markt.</a:t>
            </a:r>
          </a:p>
          <a:p>
            <a:r>
              <a:rPr lang="nl-NL" sz="2500" dirty="0" smtClean="0"/>
              <a:t>Hoeveel invloed heeft de individuele aanbieder?</a:t>
            </a:r>
          </a:p>
          <a:p>
            <a:r>
              <a:rPr lang="nl-NL" sz="2500" dirty="0" smtClean="0"/>
              <a:t>De individuele aanbieders heeft geen invloed op de prijs.</a:t>
            </a:r>
          </a:p>
          <a:p>
            <a:r>
              <a:rPr lang="nl-NL" sz="2500" dirty="0" smtClean="0"/>
              <a:t>Transparantie markt?</a:t>
            </a:r>
          </a:p>
          <a:p>
            <a:r>
              <a:rPr lang="nl-NL" sz="2500" dirty="0" smtClean="0"/>
              <a:t>Transparant.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7518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De arbeidsmarkt voldoet niet aan alle eigenschappen van volkomen concurrentie?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11083" y="2160589"/>
            <a:ext cx="8596668" cy="3880773"/>
          </a:xfrm>
        </p:spPr>
        <p:txBody>
          <a:bodyPr>
            <a:normAutofit/>
          </a:bodyPr>
          <a:lstStyle/>
          <a:p>
            <a:r>
              <a:rPr lang="nl-NL" sz="2200" dirty="0" smtClean="0"/>
              <a:t>Arbeid is niet homogeen.</a:t>
            </a:r>
          </a:p>
          <a:p>
            <a:r>
              <a:rPr lang="nl-NL" sz="2200" dirty="0" smtClean="0"/>
              <a:t>De aanbieder heeft invloed op de prijs.</a:t>
            </a:r>
          </a:p>
          <a:p>
            <a:r>
              <a:rPr lang="nl-NL" sz="2200" dirty="0" smtClean="0"/>
              <a:t>De overheid grijpt in bij prijsvorming op de markt (minimum loon ect)</a:t>
            </a:r>
          </a:p>
          <a:p>
            <a:r>
              <a:rPr lang="nl-NL" sz="2200" dirty="0" smtClean="0"/>
              <a:t>Geen vrije toe en uittreding (diploma eisen).</a:t>
            </a:r>
          </a:p>
          <a:p>
            <a:r>
              <a:rPr lang="nl-NL" sz="2200" dirty="0" smtClean="0"/>
              <a:t>Arbeidsmarkt is niet transparant. (sprake van asymmetrische informatie)</a:t>
            </a:r>
          </a:p>
          <a:p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223870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4176" y="609600"/>
            <a:ext cx="9601200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opdracht 5.16 en 5.17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9731" y="2121456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/>
              <a:t>8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Eerder klaar? Verder werken t/m 5.19</a:t>
            </a:r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68314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5.12 t/m 5.15</a:t>
            </a:r>
          </a:p>
          <a:p>
            <a:pPr marL="0" indent="0">
              <a:buNone/>
            </a:pPr>
            <a:r>
              <a:rPr lang="nl-NL" sz="2500" dirty="0" smtClean="0"/>
              <a:t>De verschuivingen van de vraaglijn en aanbodlijn.</a:t>
            </a:r>
          </a:p>
          <a:p>
            <a:pPr marL="0" indent="0">
              <a:buNone/>
            </a:pPr>
            <a:r>
              <a:rPr lang="nl-NL" sz="2500" dirty="0" smtClean="0"/>
              <a:t>De perfecte arbeidsmarkt.</a:t>
            </a:r>
          </a:p>
          <a:p>
            <a:pPr marL="0" indent="0">
              <a:buNone/>
            </a:pPr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0189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021"/>
          <a:stretch/>
        </p:blipFill>
        <p:spPr>
          <a:xfrm>
            <a:off x="0" y="-1"/>
            <a:ext cx="12192000" cy="46923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1730"/>
          <a:stretch/>
        </p:blipFill>
        <p:spPr>
          <a:xfrm>
            <a:off x="0" y="0"/>
            <a:ext cx="12192000" cy="83018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0668"/>
          <a:stretch/>
        </p:blipFill>
        <p:spPr>
          <a:xfrm>
            <a:off x="0" y="-1"/>
            <a:ext cx="12192000" cy="115503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4280"/>
          <a:stretch/>
        </p:blipFill>
        <p:spPr>
          <a:xfrm>
            <a:off x="0" y="0"/>
            <a:ext cx="12192000" cy="163629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293663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b="57955"/>
          <a:stretch/>
        </p:blipFill>
        <p:spPr>
          <a:xfrm>
            <a:off x="0" y="2786708"/>
            <a:ext cx="12192000" cy="117168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86708"/>
            <a:ext cx="12192000" cy="278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00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Overheid grijpt in.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overheid kan ingrijpen door bijvoorbeeld een minimumloon in te stellen.</a:t>
            </a:r>
          </a:p>
          <a:p>
            <a:r>
              <a:rPr lang="nl-NL" sz="2500" dirty="0" smtClean="0"/>
              <a:t>Gevolg </a:t>
            </a:r>
            <a:r>
              <a:rPr lang="nl-NL" sz="2500" dirty="0" smtClean="0">
                <a:sym typeface="Wingdings" panose="05000000000000000000" pitchFamily="2" charset="2"/>
              </a:rPr>
              <a:t>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De markt raakt uit evenwicht, mogelijkheid dat hierdoor aanbod groter wordt dan de vraag 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tenslotte arbeiders worden duurder (minder vraag) 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Arbeiders krijgen meer loon (meer aanbod).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Mee oefenen.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07860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4176" y="609600"/>
            <a:ext cx="9601200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opdracht 5.18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9731" y="2121456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5 minuten de tijd.</a:t>
            </a:r>
          </a:p>
          <a:p>
            <a:r>
              <a:rPr lang="nl-NL" sz="2500" dirty="0" smtClean="0"/>
              <a:t>Eerder klaar? Verder werken t/m 5.19</a:t>
            </a:r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1007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6354"/>
          <a:stretch/>
        </p:blipFill>
        <p:spPr>
          <a:xfrm>
            <a:off x="0" y="3969"/>
            <a:ext cx="12192000" cy="40510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1774"/>
          <a:stretch/>
        </p:blipFill>
        <p:spPr>
          <a:xfrm>
            <a:off x="0" y="3968"/>
            <a:ext cx="12192000" cy="82621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8598"/>
          <a:stretch/>
        </p:blipFill>
        <p:spPr>
          <a:xfrm>
            <a:off x="0" y="3968"/>
            <a:ext cx="12192000" cy="122325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68"/>
            <a:ext cx="12192000" cy="171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80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4176" y="609600"/>
            <a:ext cx="9601200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opdracht 5.19 (grote opgave, goede oefenopgave)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9731" y="2121456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 Gesloten vragen zelftest.</a:t>
            </a:r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8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7" y="262729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356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8025063" cy="6906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76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9260"/>
          <a:stretch/>
        </p:blipFill>
        <p:spPr>
          <a:xfrm>
            <a:off x="0" y="0"/>
            <a:ext cx="10948737" cy="73392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9225"/>
          <a:stretch/>
        </p:blipFill>
        <p:spPr>
          <a:xfrm>
            <a:off x="0" y="0"/>
            <a:ext cx="10948737" cy="141972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4295"/>
          <a:stretch/>
        </p:blipFill>
        <p:spPr>
          <a:xfrm>
            <a:off x="0" y="0"/>
            <a:ext cx="10948737" cy="175661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4611"/>
          <a:stretch/>
        </p:blipFill>
        <p:spPr>
          <a:xfrm>
            <a:off x="0" y="0"/>
            <a:ext cx="10948737" cy="241834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8414"/>
          <a:stretch/>
        </p:blipFill>
        <p:spPr>
          <a:xfrm>
            <a:off x="0" y="0"/>
            <a:ext cx="10948737" cy="352525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2568"/>
          <a:stretch/>
        </p:blipFill>
        <p:spPr>
          <a:xfrm>
            <a:off x="0" y="0"/>
            <a:ext cx="10948737" cy="460809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2532"/>
          <a:stretch/>
        </p:blipFill>
        <p:spPr>
          <a:xfrm>
            <a:off x="0" y="0"/>
            <a:ext cx="10948737" cy="529389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7250"/>
          <a:stretch/>
        </p:blipFill>
        <p:spPr>
          <a:xfrm>
            <a:off x="0" y="0"/>
            <a:ext cx="10948737" cy="565484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48737" cy="6833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70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bepaald hoeveel er gevraagd en aangeboden wordt?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5688" y="1930400"/>
            <a:ext cx="9088244" cy="4559609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Wat hebben we tot nu toe gezien?</a:t>
            </a:r>
          </a:p>
          <a:p>
            <a:r>
              <a:rPr lang="nl-NL" sz="2500" dirty="0" smtClean="0"/>
              <a:t>Wat bepaald de uiteindelijke hoeveelheid vraag en aanbod naar vrachtwagenchauffeurs?</a:t>
            </a:r>
          </a:p>
          <a:p>
            <a:r>
              <a:rPr lang="nl-NL" sz="2500" dirty="0" smtClean="0"/>
              <a:t>Het evenwichtsloon.</a:t>
            </a:r>
          </a:p>
          <a:p>
            <a:r>
              <a:rPr lang="nl-NL" sz="2500" dirty="0" smtClean="0"/>
              <a:t>Waar </a:t>
            </a:r>
            <a:r>
              <a:rPr lang="nl-NL" sz="2500" dirty="0" err="1" smtClean="0"/>
              <a:t>Qa</a:t>
            </a:r>
            <a:r>
              <a:rPr lang="nl-NL" sz="2500" dirty="0" smtClean="0"/>
              <a:t> en </a:t>
            </a:r>
            <a:r>
              <a:rPr lang="nl-NL" sz="2500" dirty="0" err="1" smtClean="0"/>
              <a:t>Qv</a:t>
            </a:r>
            <a:r>
              <a:rPr lang="nl-NL" sz="2500" dirty="0" smtClean="0"/>
              <a:t> elkaar kruisen.</a:t>
            </a:r>
          </a:p>
          <a:p>
            <a:r>
              <a:rPr lang="nl-NL" sz="2500" dirty="0" smtClean="0"/>
              <a:t>In opdracht 5.11 was dit loon: 25.000</a:t>
            </a:r>
          </a:p>
          <a:p>
            <a:r>
              <a:rPr lang="nl-NL" sz="2500" dirty="0" smtClean="0"/>
              <a:t>Toch zou het kunnen dat over een bepaalde periode dit evenwicht niet meer bij een loon ligt van 25.000.</a:t>
            </a:r>
          </a:p>
          <a:p>
            <a:r>
              <a:rPr lang="nl-NL" sz="2500" dirty="0" smtClean="0"/>
              <a:t>Hoe kan dat?</a:t>
            </a:r>
          </a:p>
          <a:p>
            <a:r>
              <a:rPr lang="nl-NL" sz="2500" dirty="0" smtClean="0"/>
              <a:t>De </a:t>
            </a:r>
            <a:r>
              <a:rPr lang="nl-NL" sz="2500" dirty="0" err="1" smtClean="0"/>
              <a:t>Qa</a:t>
            </a:r>
            <a:r>
              <a:rPr lang="nl-NL" sz="2500" dirty="0" smtClean="0"/>
              <a:t> en </a:t>
            </a:r>
            <a:r>
              <a:rPr lang="nl-NL" sz="2500" dirty="0" err="1" smtClean="0"/>
              <a:t>Qv</a:t>
            </a:r>
            <a:r>
              <a:rPr lang="nl-NL" sz="2500" dirty="0" smtClean="0"/>
              <a:t> lijn verschuiven, waardoor ook het evenwicht verschuift.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7772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beïnvloed de vraag (</a:t>
            </a:r>
            <a:r>
              <a:rPr lang="nl-NL" dirty="0" err="1" smtClean="0"/>
              <a:t>Qv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Wat hadden we gezien:</a:t>
            </a:r>
          </a:p>
          <a:p>
            <a:r>
              <a:rPr lang="nl-NL" sz="2500" dirty="0" smtClean="0"/>
              <a:t>De stand van de economie</a:t>
            </a:r>
          </a:p>
          <a:p>
            <a:r>
              <a:rPr lang="nl-NL" sz="2500" dirty="0" smtClean="0"/>
              <a:t>Technologische ontwikkeling</a:t>
            </a:r>
          </a:p>
          <a:p>
            <a:r>
              <a:rPr lang="nl-NL" sz="2500" dirty="0" smtClean="0"/>
              <a:t>Globalisering</a:t>
            </a:r>
          </a:p>
          <a:p>
            <a:r>
              <a:rPr lang="nl-NL" sz="2500" dirty="0" smtClean="0"/>
              <a:t>Alternatief vervoer.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3476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beïnvloed het aanbod (</a:t>
            </a:r>
            <a:r>
              <a:rPr lang="nl-NL" dirty="0" err="1" smtClean="0"/>
              <a:t>Qa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55821"/>
            <a:ext cx="8596668" cy="4585541"/>
          </a:xfrm>
        </p:spPr>
        <p:txBody>
          <a:bodyPr>
            <a:noAutofit/>
          </a:bodyPr>
          <a:lstStyle/>
          <a:p>
            <a:r>
              <a:rPr lang="nl-NL" sz="2400" dirty="0" smtClean="0"/>
              <a:t>Wanneer gaan mensen met pensioen.</a:t>
            </a:r>
          </a:p>
          <a:p>
            <a:r>
              <a:rPr lang="nl-NL" sz="2400" dirty="0" smtClean="0"/>
              <a:t>Wat zijn de lonen in andere sectoren.</a:t>
            </a:r>
          </a:p>
          <a:p>
            <a:r>
              <a:rPr lang="nl-NL" sz="2400" dirty="0" smtClean="0"/>
              <a:t>Hoe hoog is de participatiegraad.</a:t>
            </a:r>
          </a:p>
          <a:p>
            <a:r>
              <a:rPr lang="nl-NL" sz="2400" dirty="0" smtClean="0"/>
              <a:t>Wat was de participatiegraad?</a:t>
            </a:r>
          </a:p>
          <a:p>
            <a:r>
              <a:rPr lang="nl-NL" sz="2400" dirty="0" smtClean="0"/>
              <a:t>Het gedeelte van de bevolking tussen de 15 en 67 die werkt in verhouding tot de totale bevolking tussen de 15 en 67.</a:t>
            </a:r>
          </a:p>
          <a:p>
            <a:r>
              <a:rPr lang="nl-NL" sz="2400" dirty="0" smtClean="0"/>
              <a:t>Deze stijgt wanneer: meer vrouwen gaan werken bijvoorbeeld door betaalbare kinderopvang.</a:t>
            </a:r>
          </a:p>
          <a:p>
            <a:r>
              <a:rPr lang="nl-NL" sz="2400" dirty="0" smtClean="0"/>
              <a:t>Deze daalt wanneer: jongeren langer naar school gaan.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64864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4176" y="609600"/>
            <a:ext cx="9601200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opdracht 5.12 t/m 5.14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9731" y="2121456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 Lees 5.3 de perfecte arbeidsmarkt.</a:t>
            </a:r>
          </a:p>
          <a:p>
            <a:r>
              <a:rPr lang="nl-NL" sz="2500" dirty="0" smtClean="0"/>
              <a:t>Huiswerk is t/m 5.15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8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7" y="262729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052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7381461" cy="691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42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8195"/>
          <a:stretch/>
        </p:blipFill>
        <p:spPr>
          <a:xfrm>
            <a:off x="0" y="0"/>
            <a:ext cx="12192000" cy="43732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5657"/>
          <a:stretch/>
        </p:blipFill>
        <p:spPr>
          <a:xfrm>
            <a:off x="0" y="0"/>
            <a:ext cx="12192000" cy="127220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6339"/>
          <a:stretch/>
        </p:blipFill>
        <p:spPr>
          <a:xfrm>
            <a:off x="0" y="0"/>
            <a:ext cx="12192000" cy="198782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6322"/>
          <a:stretch/>
        </p:blipFill>
        <p:spPr>
          <a:xfrm>
            <a:off x="0" y="0"/>
            <a:ext cx="12192000" cy="235888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5590"/>
          <a:stretch/>
        </p:blipFill>
        <p:spPr>
          <a:xfrm>
            <a:off x="0" y="0"/>
            <a:ext cx="12192000" cy="275645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70441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18681"/>
            <a:ext cx="12192000" cy="170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4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Laten we samen kijken naar figuur 5.11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199368"/>
            <a:ext cx="6241774" cy="5658632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We werken met </a:t>
            </a:r>
            <a:r>
              <a:rPr lang="nl-NL" sz="2500" dirty="0" err="1" smtClean="0"/>
              <a:t>Qv</a:t>
            </a:r>
            <a:r>
              <a:rPr lang="nl-NL" sz="2500" dirty="0" smtClean="0"/>
              <a:t> en </a:t>
            </a:r>
            <a:r>
              <a:rPr lang="nl-NL" sz="2500" dirty="0" err="1" smtClean="0"/>
              <a:t>Qa</a:t>
            </a:r>
            <a:r>
              <a:rPr lang="nl-NL" sz="2500" dirty="0" smtClean="0"/>
              <a:t> </a:t>
            </a:r>
          </a:p>
          <a:p>
            <a:r>
              <a:rPr lang="nl-NL" sz="2500" dirty="0" smtClean="0"/>
              <a:t>Komt een loon van 25.000</a:t>
            </a:r>
          </a:p>
          <a:p>
            <a:r>
              <a:rPr lang="nl-NL" sz="2500" dirty="0" smtClean="0"/>
              <a:t>Waren er bedrijven bereid 40.000 loon te betalen?</a:t>
            </a:r>
          </a:p>
          <a:p>
            <a:r>
              <a:rPr lang="nl-NL" sz="2500" dirty="0" smtClean="0"/>
              <a:t>Ja vraag was daar 5.000</a:t>
            </a:r>
          </a:p>
          <a:p>
            <a:r>
              <a:rPr lang="nl-NL" sz="2500" dirty="0" smtClean="0"/>
              <a:t>Waren er chauffeurs bereid voor 20.000 te werken?</a:t>
            </a:r>
          </a:p>
          <a:p>
            <a:r>
              <a:rPr lang="nl-NL" sz="2500" dirty="0" smtClean="0"/>
              <a:t>Ja, aanbod was 10.000</a:t>
            </a:r>
          </a:p>
          <a:p>
            <a:r>
              <a:rPr lang="nl-NL" sz="2500" dirty="0" smtClean="0"/>
              <a:t>Cq! Soms hoeven bedrijven minder te betalen dan dat ze bereid waren, soms krijgen chauffeurs meer dan waarvoor ze bereid waren te werken.</a:t>
            </a:r>
          </a:p>
          <a:p>
            <a:r>
              <a:rPr lang="nl-NL" sz="2500" dirty="0" smtClean="0"/>
              <a:t>Er ontstaat een consumenten en producenten surplus.</a:t>
            </a:r>
          </a:p>
          <a:p>
            <a:r>
              <a:rPr lang="nl-NL" sz="2500" dirty="0" smtClean="0"/>
              <a:t>Deze = maximaal in de evenwichtssituatie.</a:t>
            </a:r>
          </a:p>
          <a:p>
            <a:endParaRPr lang="nl-NL" sz="25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9008" y="1199368"/>
            <a:ext cx="6042992" cy="565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33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5938</TotalTime>
  <Words>915</Words>
  <Application>Microsoft Office PowerPoint</Application>
  <PresentationFormat>Breedbeeld</PresentationFormat>
  <Paragraphs>163</Paragraphs>
  <Slides>26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31" baseType="lpstr">
      <vt:lpstr>Arial</vt:lpstr>
      <vt:lpstr>Trebuchet MS</vt:lpstr>
      <vt:lpstr>Wingdings</vt:lpstr>
      <vt:lpstr>Wingdings 3</vt:lpstr>
      <vt:lpstr>Facet</vt:lpstr>
      <vt:lpstr>Havo 4 Lesbrief Vervoer</vt:lpstr>
      <vt:lpstr>programma</vt:lpstr>
      <vt:lpstr>Wat bepaald hoeveel er gevraagd en aangeboden wordt?</vt:lpstr>
      <vt:lpstr>Wat beïnvloed de vraag (Qv)</vt:lpstr>
      <vt:lpstr>Wat beïnvloed het aanbod (Qa)</vt:lpstr>
      <vt:lpstr>Maak opdracht 5.12 t/m 5.14</vt:lpstr>
      <vt:lpstr>PowerPoint-presentatie</vt:lpstr>
      <vt:lpstr>PowerPoint-presentatie</vt:lpstr>
      <vt:lpstr>Laten we samen kijken naar figuur 5.11</vt:lpstr>
      <vt:lpstr>Maak opdracht 5.15</vt:lpstr>
      <vt:lpstr>PowerPoint-presentatie</vt:lpstr>
      <vt:lpstr>programma</vt:lpstr>
      <vt:lpstr>Wat bepaald hoeveel er gevraagd en aangeboden wordt?</vt:lpstr>
      <vt:lpstr>Wat beïnvloed de vraag (Qv)</vt:lpstr>
      <vt:lpstr>Wat beïnvloed het aanbod (Qa)</vt:lpstr>
      <vt:lpstr>Laten we samen kijken naar figuur 5.11</vt:lpstr>
      <vt:lpstr>De perfecte arbeidsmarkt voldoet aan volledige mededingen.</vt:lpstr>
      <vt:lpstr>De arbeidsmarkt voldoet niet aan alle eigenschappen van volkomen concurrentie?</vt:lpstr>
      <vt:lpstr>Maak opdracht 5.16 en 5.17</vt:lpstr>
      <vt:lpstr>PowerPoint-presentatie</vt:lpstr>
      <vt:lpstr>Overheid grijpt in.</vt:lpstr>
      <vt:lpstr>Maak opdracht 5.18</vt:lpstr>
      <vt:lpstr>PowerPoint-presentatie</vt:lpstr>
      <vt:lpstr>Maak opdracht 5.19 (grote opgave, goede oefenopgave)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Havo 4 Lesbrief Vervoer</dc:title>
  <dc:creator>Bas Jacobs</dc:creator>
  <cp:lastModifiedBy>Bas Jacobs</cp:lastModifiedBy>
  <cp:revision>66</cp:revision>
  <dcterms:created xsi:type="dcterms:W3CDTF">2016-01-11T13:38:51Z</dcterms:created>
  <dcterms:modified xsi:type="dcterms:W3CDTF">2017-11-19T10:58:08Z</dcterms:modified>
</cp:coreProperties>
</file>